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302" r:id="rId3"/>
    <p:sldId id="276" r:id="rId4"/>
    <p:sldId id="301" r:id="rId5"/>
    <p:sldId id="277" r:id="rId6"/>
    <p:sldId id="303" r:id="rId7"/>
    <p:sldId id="305" r:id="rId8"/>
    <p:sldId id="307" r:id="rId9"/>
    <p:sldId id="281" r:id="rId10"/>
    <p:sldId id="308" r:id="rId11"/>
    <p:sldId id="279" r:id="rId12"/>
    <p:sldId id="282" r:id="rId13"/>
    <p:sldId id="300" r:id="rId14"/>
    <p:sldId id="284" r:id="rId15"/>
    <p:sldId id="285" r:id="rId16"/>
    <p:sldId id="286" r:id="rId17"/>
    <p:sldId id="287" r:id="rId18"/>
    <p:sldId id="288" r:id="rId19"/>
    <p:sldId id="309" r:id="rId20"/>
    <p:sldId id="310" r:id="rId21"/>
    <p:sldId id="311" r:id="rId22"/>
    <p:sldId id="312" r:id="rId23"/>
    <p:sldId id="292" r:id="rId24"/>
    <p:sldId id="293" r:id="rId25"/>
    <p:sldId id="294" r:id="rId26"/>
    <p:sldId id="295" r:id="rId27"/>
    <p:sldId id="296" r:id="rId28"/>
    <p:sldId id="297" r:id="rId29"/>
    <p:sldId id="299" r:id="rId30"/>
  </p:sldIdLst>
  <p:sldSz cx="12192000" cy="6858000"/>
  <p:notesSz cx="6858000" cy="9144000"/>
  <p:embeddedFontLst>
    <p:embeddedFont>
      <p:font typeface="Noto Sans KR Black" panose="020B0604020202020204" charset="-128"/>
      <p:bold r:id="rId31"/>
    </p:embeddedFont>
    <p:embeddedFont>
      <p:font typeface="Noto Sans KR Bold" panose="020B0604020202020204" charset="-128"/>
      <p:bold r:id="rId32"/>
    </p:embeddedFont>
    <p:embeddedFont>
      <p:font typeface="Noto Sans KR Medium" panose="020B0604020202020204" charset="-128"/>
      <p:regular r:id="rId33"/>
    </p:embeddedFont>
    <p:embeddedFont>
      <p:font typeface="Noto Sans KR Regular" panose="020B0604020202020204" charset="-128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15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44499C"/>
    <a:srgbClr val="BBBBBB"/>
    <a:srgbClr val="DDDDDD"/>
    <a:srgbClr val="FAF7FF"/>
    <a:srgbClr val="262626"/>
    <a:srgbClr val="626262"/>
    <a:srgbClr val="EAEAEA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36C74-6036-46DF-9EEA-0E404D1931A6}" v="4" dt="2022-01-25T02:44:12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 varScale="1">
        <p:scale>
          <a:sx n="76" d="100"/>
          <a:sy n="76" d="100"/>
        </p:scale>
        <p:origin x="10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2022-01-24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AXA7jzB3go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5430865" y="2531662"/>
            <a:ext cx="1330287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Black" panose="020B0A00000000000000" pitchFamily="34" charset="-127"/>
              </a:rPr>
              <a:t>Truth of Fairytale</a:t>
            </a:r>
            <a:endParaRPr lang="ko-KR" altLang="en-US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9A0D5-C454-400A-8C39-C15340C52F70}"/>
              </a:ext>
            </a:extLst>
          </p:cNvPr>
          <p:cNvSpPr txBox="1"/>
          <p:nvPr/>
        </p:nvSpPr>
        <p:spPr>
          <a:xfrm>
            <a:off x="5276331" y="2693807"/>
            <a:ext cx="1639345" cy="9904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6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TOF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C36E0FF-5414-4A49-B4BF-CEB1B1BDDE58}"/>
              </a:ext>
            </a:extLst>
          </p:cNvPr>
          <p:cNvSpPr txBox="1"/>
          <p:nvPr/>
        </p:nvSpPr>
        <p:spPr>
          <a:xfrm>
            <a:off x="5108214" y="2351029"/>
            <a:ext cx="1975591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인하대학교 </a:t>
            </a:r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AR </a:t>
            </a:r>
            <a:r>
              <a: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인공지능 게임개발</a:t>
            </a:r>
          </a:p>
        </p:txBody>
      </p: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47609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인칭 근접전투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609192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락온 이슈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6E92A-C472-496A-8A67-8DBCB9B00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0" r="6378"/>
          <a:stretch/>
        </p:blipFill>
        <p:spPr>
          <a:xfrm>
            <a:off x="2104421" y="1654537"/>
            <a:ext cx="3629738" cy="325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DC85C6-23C3-436E-88DB-D99EE3D42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839" y="1654537"/>
            <a:ext cx="3794064" cy="3251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A71BAD-3EBE-4814-86AE-DAB4DEB5AD7C}"/>
              </a:ext>
            </a:extLst>
          </p:cNvPr>
          <p:cNvSpPr txBox="1"/>
          <p:nvPr/>
        </p:nvSpPr>
        <p:spPr>
          <a:xfrm>
            <a:off x="5987567" y="3195533"/>
            <a:ext cx="478380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VS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C30948-A828-45C9-8CA3-9FB33258C053}"/>
              </a:ext>
            </a:extLst>
          </p:cNvPr>
          <p:cNvSpPr txBox="1"/>
          <p:nvPr/>
        </p:nvSpPr>
        <p:spPr>
          <a:xfrm>
            <a:off x="3040534" y="4963013"/>
            <a:ext cx="1757511" cy="240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Quaternion.LookAt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8586F3-F027-41A8-93D3-6A9003A7B65F}"/>
              </a:ext>
            </a:extLst>
          </p:cNvPr>
          <p:cNvSpPr txBox="1"/>
          <p:nvPr/>
        </p:nvSpPr>
        <p:spPr>
          <a:xfrm>
            <a:off x="7446754" y="4963013"/>
            <a:ext cx="2452234" cy="240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CameraHandler.LookTarget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C1527-0D98-41CD-A95E-CE6540D42BBB}"/>
              </a:ext>
            </a:extLst>
          </p:cNvPr>
          <p:cNvSpPr txBox="1"/>
          <p:nvPr/>
        </p:nvSpPr>
        <p:spPr>
          <a:xfrm>
            <a:off x="2095689" y="5375541"/>
            <a:ext cx="8474209" cy="498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Quaternion.LookAt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을 사용할 경우 플레이어와 락온 타겟이 가까워질 수록 카메라가 하늘로 올라가는 현상이 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현 프로젝트에선 이를 해결해 전투 중 카메라 회전이 더 자연스럽다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6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476096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인칭 근접전투</a:t>
            </a: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335352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Camera</a:t>
            </a:r>
            <a:r>
              <a:rPr lang="ko-KR" altLang="en-US" dirty="0"/>
              <a:t> </a:t>
            </a:r>
            <a:r>
              <a:rPr lang="en-US" altLang="ko-KR" dirty="0"/>
              <a:t>Handler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6E14E6-9730-4296-8D69-5979DA1569B1}"/>
              </a:ext>
            </a:extLst>
          </p:cNvPr>
          <p:cNvSpPr/>
          <p:nvPr/>
        </p:nvSpPr>
        <p:spPr>
          <a:xfrm>
            <a:off x="1320309" y="1605554"/>
            <a:ext cx="9551379" cy="4275380"/>
          </a:xfrm>
          <a:prstGeom prst="rect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aphicFrame>
        <p:nvGraphicFramePr>
          <p:cNvPr id="17" name="표 80">
            <a:extLst>
              <a:ext uri="{FF2B5EF4-FFF2-40B4-BE49-F238E27FC236}">
                <a16:creationId xmlns:a16="http://schemas.microsoft.com/office/drawing/2014/main" id="{9947117D-41E0-473C-B177-13FB6D396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44285"/>
              </p:ext>
            </p:extLst>
          </p:nvPr>
        </p:nvGraphicFramePr>
        <p:xfrm>
          <a:off x="1543282" y="2211625"/>
          <a:ext cx="9105436" cy="3406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8475">
                  <a:extLst>
                    <a:ext uri="{9D8B030D-6E8A-4147-A177-3AD203B41FA5}">
                      <a16:colId xmlns:a16="http://schemas.microsoft.com/office/drawing/2014/main" val="886230906"/>
                    </a:ext>
                  </a:extLst>
                </a:gridCol>
                <a:gridCol w="6036961">
                  <a:extLst>
                    <a:ext uri="{9D8B030D-6E8A-4147-A177-3AD203B41FA5}">
                      <a16:colId xmlns:a16="http://schemas.microsoft.com/office/drawing/2014/main" val="971063513"/>
                    </a:ext>
                  </a:extLst>
                </a:gridCol>
              </a:tblGrid>
              <a:tr h="5678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FollowTarget</a:t>
                      </a:r>
                      <a:endParaRPr lang="ko-KR" altLang="en-US" sz="1600" b="1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지정된 타겟의 포지션을 추적한다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.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417"/>
                  </a:ext>
                </a:extLst>
              </a:tr>
              <a:tr h="5678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HandleCameraRotation</a:t>
                      </a:r>
                      <a:endParaRPr lang="ko-KR" altLang="en-US" sz="1600" b="1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락온의 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on/off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여부에 따라 카메라의 회전을 결정한다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.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82994"/>
                  </a:ext>
                </a:extLst>
              </a:tr>
              <a:tr h="5678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HandleCameraCollision</a:t>
                      </a:r>
                      <a:endParaRPr lang="ko-KR" altLang="en-US" sz="1600" b="1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타겟에서 카메라 방향으로 스피어 캐스트해 장애물을 감지하고 카메라의 위치를 조절한다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.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211169"/>
                  </a:ext>
                </a:extLst>
              </a:tr>
              <a:tr h="5678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HandleLockOn</a:t>
                      </a:r>
                      <a:endParaRPr lang="ko-KR" altLang="en-US" sz="1600" b="1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락온 타겟을 찾고 타겟이 벽에 가려졌는지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사망했는지 등을 추적한다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.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242466"/>
                  </a:ext>
                </a:extLst>
              </a:tr>
              <a:tr h="5678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LookTarget</a:t>
                      </a:r>
                      <a:endParaRPr lang="ko-KR" altLang="en-US" sz="1600" b="1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락온한 대상을 바라보도록 카메라를 회전한다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.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472840"/>
                  </a:ext>
                </a:extLst>
              </a:tr>
              <a:tr h="5678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SetCameraShake</a:t>
                      </a:r>
                      <a:endParaRPr lang="ko-KR" altLang="en-US" sz="1600" b="1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ko-KR" altLang="en-US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카메라 흔들림 효과를 추가한다</a:t>
                      </a:r>
                      <a:r>
                        <a:rPr lang="en-US" altLang="ko-KR" sz="1400" kern="12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  <a:cs typeface="+mn-cs"/>
                        </a:rPr>
                        <a:t>.</a:t>
                      </a:r>
                      <a:endParaRPr lang="ko-KR" altLang="en-US" sz="1400" kern="12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15536"/>
                  </a:ext>
                </a:extLst>
              </a:tr>
            </a:tbl>
          </a:graphicData>
        </a:graphic>
      </p:graphicFrame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AFB44656-FBF6-4859-8E78-292654D281E2}"/>
              </a:ext>
            </a:extLst>
          </p:cNvPr>
          <p:cNvSpPr/>
          <p:nvPr/>
        </p:nvSpPr>
        <p:spPr>
          <a:xfrm>
            <a:off x="1543281" y="1863060"/>
            <a:ext cx="3081725" cy="400153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메소드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9D2D8D31-9681-4B20-ACE6-80E1DBFC77A5}"/>
              </a:ext>
            </a:extLst>
          </p:cNvPr>
          <p:cNvSpPr/>
          <p:nvPr/>
        </p:nvSpPr>
        <p:spPr>
          <a:xfrm>
            <a:off x="4625008" y="1863060"/>
            <a:ext cx="6023709" cy="400153"/>
          </a:xfrm>
          <a:prstGeom prst="round2Same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3029710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471DB8-D82E-4058-8113-42F13CEAA8CA}"/>
              </a:ext>
            </a:extLst>
          </p:cNvPr>
          <p:cNvGrpSpPr/>
          <p:nvPr/>
        </p:nvGrpSpPr>
        <p:grpSpPr>
          <a:xfrm>
            <a:off x="4372879" y="1735860"/>
            <a:ext cx="3446241" cy="3446241"/>
            <a:chOff x="4676354" y="2456536"/>
            <a:chExt cx="3096593" cy="3096593"/>
          </a:xfrm>
        </p:grpSpPr>
        <p:sp>
          <p:nvSpPr>
            <p:cNvPr id="3" name="원형: 비어 있음 2">
              <a:extLst>
                <a:ext uri="{FF2B5EF4-FFF2-40B4-BE49-F238E27FC236}">
                  <a16:creationId xmlns:a16="http://schemas.microsoft.com/office/drawing/2014/main" id="{000E9209-A0FE-47AE-A46F-C7064D310B2D}"/>
                </a:ext>
              </a:extLst>
            </p:cNvPr>
            <p:cNvSpPr/>
            <p:nvPr/>
          </p:nvSpPr>
          <p:spPr>
            <a:xfrm>
              <a:off x="4773661" y="2553843"/>
              <a:ext cx="2901979" cy="2901979"/>
            </a:xfrm>
            <a:prstGeom prst="donut">
              <a:avLst>
                <a:gd name="adj" fmla="val 93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7" name="원형: 비어 있음 36">
              <a:extLst>
                <a:ext uri="{FF2B5EF4-FFF2-40B4-BE49-F238E27FC236}">
                  <a16:creationId xmlns:a16="http://schemas.microsoft.com/office/drawing/2014/main" id="{6A1B1DC2-3F73-4BF6-B16C-611DDE3B711D}"/>
                </a:ext>
              </a:extLst>
            </p:cNvPr>
            <p:cNvSpPr/>
            <p:nvPr/>
          </p:nvSpPr>
          <p:spPr>
            <a:xfrm>
              <a:off x="4676354" y="2456536"/>
              <a:ext cx="3096593" cy="3096593"/>
            </a:xfrm>
            <a:prstGeom prst="donut">
              <a:avLst>
                <a:gd name="adj" fmla="val 14776"/>
              </a:avLst>
            </a:prstGeom>
            <a:noFill/>
            <a:ln w="6350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EEC534D-548F-4406-85C2-ABFFFB51710B}"/>
              </a:ext>
            </a:extLst>
          </p:cNvPr>
          <p:cNvSpPr/>
          <p:nvPr/>
        </p:nvSpPr>
        <p:spPr>
          <a:xfrm flipH="1">
            <a:off x="2114078" y="1899206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Character Manager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237594-97C5-491A-A6FE-947BA1FBAB6C}"/>
              </a:ext>
            </a:extLst>
          </p:cNvPr>
          <p:cNvSpPr txBox="1"/>
          <p:nvPr/>
        </p:nvSpPr>
        <p:spPr>
          <a:xfrm>
            <a:off x="2280655" y="2331994"/>
            <a:ext cx="2116712" cy="18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다른 </a:t>
            </a:r>
            <a:r>
              <a:rPr lang="ko-KR" altLang="en-US" sz="105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액터 컴포넌트를 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제어하는 컴포넌트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액터 및 플레이어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2964324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움직이고</a:t>
            </a:r>
            <a:r>
              <a:rPr lang="en-US" altLang="ko-KR" dirty="0"/>
              <a:t>, </a:t>
            </a:r>
            <a:r>
              <a:rPr lang="ko-KR" altLang="en-US" dirty="0"/>
              <a:t>체력을 가지고 공격 하거나 받을 수 있는 객체 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3736B2-070E-4ED4-9E46-41FBCC70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48" y="2186280"/>
            <a:ext cx="2531283" cy="2520000"/>
          </a:xfrm>
          <a:prstGeom prst="ellipse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AAD8851-5DF2-41F1-AC9F-A27870DA4361}"/>
              </a:ext>
            </a:extLst>
          </p:cNvPr>
          <p:cNvSpPr/>
          <p:nvPr/>
        </p:nvSpPr>
        <p:spPr>
          <a:xfrm flipH="1">
            <a:off x="1748822" y="3201684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Locomotion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14143E-ECC5-4976-BC0B-13FA2B05A22D}"/>
              </a:ext>
            </a:extLst>
          </p:cNvPr>
          <p:cNvSpPr txBox="1"/>
          <p:nvPr/>
        </p:nvSpPr>
        <p:spPr>
          <a:xfrm>
            <a:off x="1942377" y="3635642"/>
            <a:ext cx="1981440" cy="18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액터의 움직임을 제어하는 컴포넌트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45FCBD2-15AA-42F6-A250-A8414AA9264F}"/>
              </a:ext>
            </a:extLst>
          </p:cNvPr>
          <p:cNvSpPr/>
          <p:nvPr/>
        </p:nvSpPr>
        <p:spPr>
          <a:xfrm flipH="1">
            <a:off x="2114078" y="4526006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CharacterStat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8FD39A-9AFD-4AF8-AFB2-C2E666CEE50F}"/>
              </a:ext>
            </a:extLst>
          </p:cNvPr>
          <p:cNvSpPr txBox="1"/>
          <p:nvPr/>
        </p:nvSpPr>
        <p:spPr>
          <a:xfrm>
            <a:off x="2307633" y="4959964"/>
            <a:ext cx="1981440" cy="18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캐릭터의 스탯을 저장하고 제어 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735106A-5BAC-4AB3-ABDF-453E86A1BCB2}"/>
              </a:ext>
            </a:extLst>
          </p:cNvPr>
          <p:cNvSpPr/>
          <p:nvPr/>
        </p:nvSpPr>
        <p:spPr>
          <a:xfrm flipH="1">
            <a:off x="7651088" y="183937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EquimentManager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6F0FAD-5514-4542-920C-EDB437F50E62}"/>
              </a:ext>
            </a:extLst>
          </p:cNvPr>
          <p:cNvSpPr txBox="1"/>
          <p:nvPr/>
        </p:nvSpPr>
        <p:spPr>
          <a:xfrm>
            <a:off x="7844643" y="2273330"/>
            <a:ext cx="1981440" cy="18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액터의 장비를 관리하는 컴포넌트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B9418C54-0EB3-4DF3-989C-BF88183E16A4}"/>
              </a:ext>
            </a:extLst>
          </p:cNvPr>
          <p:cNvSpPr/>
          <p:nvPr/>
        </p:nvSpPr>
        <p:spPr>
          <a:xfrm flipH="1">
            <a:off x="8073598" y="3126755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EffectManager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AB284E-1A89-4DE9-AB38-619D56F360F9}"/>
              </a:ext>
            </a:extLst>
          </p:cNvPr>
          <p:cNvSpPr txBox="1"/>
          <p:nvPr/>
        </p:nvSpPr>
        <p:spPr>
          <a:xfrm>
            <a:off x="8212670" y="3545457"/>
            <a:ext cx="2174994" cy="18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액터가 사용할 이펙트를 제어하는 컴포넌트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E3A3984-C49A-4517-9923-E48F4BEDD296}"/>
              </a:ext>
            </a:extLst>
          </p:cNvPr>
          <p:cNvSpPr/>
          <p:nvPr/>
        </p:nvSpPr>
        <p:spPr>
          <a:xfrm flipH="1">
            <a:off x="7651088" y="447887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AnimatorManager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2C3BFB7-BBE6-4A54-AC1B-AB4BC1A66F08}"/>
              </a:ext>
            </a:extLst>
          </p:cNvPr>
          <p:cNvSpPr txBox="1"/>
          <p:nvPr/>
        </p:nvSpPr>
        <p:spPr>
          <a:xfrm>
            <a:off x="7844642" y="4912830"/>
            <a:ext cx="2174995" cy="18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애니메이션과 루트모션을 제어하는 클래스</a:t>
            </a:r>
          </a:p>
        </p:txBody>
      </p:sp>
    </p:spTree>
    <p:extLst>
      <p:ext uri="{BB962C8B-B14F-4D97-AF65-F5344CB8AC3E}">
        <p14:creationId xmlns:p14="http://schemas.microsoft.com/office/powerpoint/2010/main" val="208492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액터 및 플레이어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22006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Character Controller Collision Blocker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C90C2A-37AD-4C82-BC0B-6332EC76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75" y="1341222"/>
            <a:ext cx="1942647" cy="29688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432AF-39F6-4D1C-A723-A868B3AF5254}"/>
              </a:ext>
            </a:extLst>
          </p:cNvPr>
          <p:cNvSpPr txBox="1"/>
          <p:nvPr/>
        </p:nvSpPr>
        <p:spPr>
          <a:xfrm>
            <a:off x="4623107" y="4452779"/>
            <a:ext cx="2945793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Character Controller Collision Blocker</a:t>
            </a:r>
            <a:endParaRPr lang="ko-KR" altLang="en-US" sz="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E6CA7-24EB-4DA4-BFD5-D5C13C074A88}"/>
              </a:ext>
            </a:extLst>
          </p:cNvPr>
          <p:cNvSpPr txBox="1"/>
          <p:nvPr/>
        </p:nvSpPr>
        <p:spPr>
          <a:xfrm>
            <a:off x="3638571" y="4862691"/>
            <a:ext cx="4914857" cy="63157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/>
              <a:t>유니티의 캐릭터 컨트롤러를 그대로 사용할 경우 캐릭터 컨트롤러끼리 밀어내거나</a:t>
            </a:r>
            <a:br>
              <a:rPr lang="en-US" altLang="ko-KR" dirty="0"/>
            </a:br>
            <a:r>
              <a:rPr lang="ko-KR" altLang="en-US" dirty="0"/>
              <a:t>한 컨트롤러가 다른 컨트롤러 위로 올라가는 문제가 발생함</a:t>
            </a:r>
            <a:endParaRPr lang="en-US" altLang="ko-KR" dirty="0"/>
          </a:p>
          <a:p>
            <a:pPr algn="ctr"/>
            <a:r>
              <a:rPr lang="ko-KR" altLang="en-US" dirty="0"/>
              <a:t>이를 해결하기 위해 오직 캐릭터 컨트롤러와 충돌하는 콜라이더를 하나 더 만들어 이를 해결함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6566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액터 및 플레이어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84836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플레이어 설계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5A4383F-1D15-4A89-BAFC-98EFC262F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18" y="755013"/>
            <a:ext cx="4178289" cy="54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0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1486497" y="2098789"/>
            <a:ext cx="9218999" cy="1624519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1969007" y="2282565"/>
            <a:ext cx="1785236" cy="1817364"/>
            <a:chOff x="2116644" y="2307732"/>
            <a:chExt cx="1785236" cy="181736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718365" y="2793675"/>
              <a:ext cx="541930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Layer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16644" y="3908374"/>
              <a:ext cx="1785236" cy="21672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레이어를 통한 다양한 움직임 구현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5203382" y="2282565"/>
            <a:ext cx="1785236" cy="1923516"/>
            <a:chOff x="4181164" y="2307732"/>
            <a:chExt cx="1785236" cy="19235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662335" y="2820512"/>
              <a:ext cx="809504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SubState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181164" y="3820627"/>
              <a:ext cx="1785236" cy="41062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서브 스테이트 머신을 통해</a:t>
              </a:r>
              <a:b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</a:b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복잡한 애니메이션 관계를 구현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8213817" y="2282565"/>
            <a:ext cx="1728088" cy="1923515"/>
            <a:chOff x="6292026" y="2307732"/>
            <a:chExt cx="1728088" cy="192351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6606069" y="2795345"/>
              <a:ext cx="1020907" cy="26718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ExitTime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92026" y="3820626"/>
              <a:ext cx="1728088" cy="41062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ExitTime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세분화를 통해</a:t>
              </a:r>
              <a:b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</a:b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자연스러운 애니메이션 구현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애니메이터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84836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주요 구현요소</a:t>
            </a:r>
          </a:p>
        </p:txBody>
      </p:sp>
    </p:spTree>
    <p:extLst>
      <p:ext uri="{BB962C8B-B14F-4D97-AF65-F5344CB8AC3E}">
        <p14:creationId xmlns:p14="http://schemas.microsoft.com/office/powerpoint/2010/main" val="16206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애니메이터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421641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Layer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711B2F-84DE-4A53-9F3C-BA62AED1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2370123"/>
            <a:ext cx="3505200" cy="239077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EEC534D-548F-4406-85C2-ABFFFB51710B}"/>
              </a:ext>
            </a:extLst>
          </p:cNvPr>
          <p:cNvSpPr/>
          <p:nvPr/>
        </p:nvSpPr>
        <p:spPr>
          <a:xfrm flipH="1">
            <a:off x="1398508" y="231282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Base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Layer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09237594-97C5-491A-A6FE-947BA1FBAB6C}"/>
              </a:ext>
            </a:extLst>
          </p:cNvPr>
          <p:cNvSpPr txBox="1"/>
          <p:nvPr/>
        </p:nvSpPr>
        <p:spPr>
          <a:xfrm>
            <a:off x="1620977" y="2744514"/>
            <a:ext cx="1768254" cy="18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Locomotion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을 관리하는 레이어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F72271F-9837-49B6-875B-15B235ED6274}"/>
              </a:ext>
            </a:extLst>
          </p:cNvPr>
          <p:cNvSpPr/>
          <p:nvPr/>
        </p:nvSpPr>
        <p:spPr>
          <a:xfrm flipH="1">
            <a:off x="1398508" y="401470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Arm / Upper Body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TextBox 69">
            <a:extLst>
              <a:ext uri="{FF2B5EF4-FFF2-40B4-BE49-F238E27FC236}">
                <a16:creationId xmlns:a16="http://schemas.microsoft.com/office/drawing/2014/main" id="{9AB21A1C-036E-4AB9-8585-2CE3B1D717AE}"/>
              </a:ext>
            </a:extLst>
          </p:cNvPr>
          <p:cNvSpPr txBox="1"/>
          <p:nvPr/>
        </p:nvSpPr>
        <p:spPr>
          <a:xfrm>
            <a:off x="1620977" y="4446394"/>
            <a:ext cx="1768254" cy="18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팔 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/ 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상체의 레이어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C52F42B-7D2A-4AD2-888A-CA3572B53923}"/>
              </a:ext>
            </a:extLst>
          </p:cNvPr>
          <p:cNvSpPr/>
          <p:nvPr/>
        </p:nvSpPr>
        <p:spPr>
          <a:xfrm flipH="1">
            <a:off x="8424940" y="3122971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Override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" name="TextBox 69">
            <a:extLst>
              <a:ext uri="{FF2B5EF4-FFF2-40B4-BE49-F238E27FC236}">
                <a16:creationId xmlns:a16="http://schemas.microsoft.com/office/drawing/2014/main" id="{CB5D75C8-FBE8-4193-A112-8081F6814EEC}"/>
              </a:ext>
            </a:extLst>
          </p:cNvPr>
          <p:cNvSpPr txBox="1"/>
          <p:nvPr/>
        </p:nvSpPr>
        <p:spPr>
          <a:xfrm>
            <a:off x="8647409" y="3554658"/>
            <a:ext cx="1768254" cy="18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Full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body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를 사용하는 레이어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E787F-6C58-41E6-9E87-A19BA4AE795B}"/>
              </a:ext>
            </a:extLst>
          </p:cNvPr>
          <p:cNvSpPr txBox="1"/>
          <p:nvPr/>
        </p:nvSpPr>
        <p:spPr>
          <a:xfrm>
            <a:off x="5401064" y="5107376"/>
            <a:ext cx="1389855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애니메이터</a:t>
            </a:r>
            <a:r>
              <a: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레이어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805704-0387-4A37-9E96-989D8BAA66F9}"/>
              </a:ext>
            </a:extLst>
          </p:cNvPr>
          <p:cNvSpPr txBox="1"/>
          <p:nvPr/>
        </p:nvSpPr>
        <p:spPr>
          <a:xfrm>
            <a:off x="3725146" y="5456729"/>
            <a:ext cx="4741734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 err="1"/>
              <a:t>애니메이터</a:t>
            </a:r>
            <a:r>
              <a:rPr lang="ko-KR" altLang="en-US" dirty="0"/>
              <a:t> 레이어 기능을 이용해 상</a:t>
            </a:r>
            <a:r>
              <a:rPr lang="en-US" altLang="ko-KR" dirty="0"/>
              <a:t>/</a:t>
            </a:r>
            <a:r>
              <a:rPr lang="ko-KR" altLang="en-US" dirty="0"/>
              <a:t>하체 및 전신 모션 분리</a:t>
            </a:r>
            <a:r>
              <a:rPr lang="en-US" altLang="ko-KR" dirty="0"/>
              <a:t> </a:t>
            </a:r>
            <a:r>
              <a:rPr lang="ko-KR" altLang="en-US" dirty="0"/>
              <a:t>하고 더 다채로운 모션을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752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애니메이터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1159342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Sub State Machine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27911-FA5A-4362-ACC7-42FD5275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99" y="1784364"/>
            <a:ext cx="5995202" cy="27689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2FABAE-9EBB-4F74-8980-7685DDD528C0}"/>
              </a:ext>
            </a:extLst>
          </p:cNvPr>
          <p:cNvSpPr txBox="1"/>
          <p:nvPr/>
        </p:nvSpPr>
        <p:spPr>
          <a:xfrm>
            <a:off x="4519261" y="5331511"/>
            <a:ext cx="3153478" cy="4284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/>
              <a:t>서브 스테이트 머신을 활용해 무기에 따른 공격 모션 구현을</a:t>
            </a:r>
            <a:br>
              <a:rPr lang="en-US" altLang="ko-KR" dirty="0"/>
            </a:br>
            <a:r>
              <a:rPr lang="ko-KR" altLang="en-US" dirty="0"/>
              <a:t>훨씬 직관적인 애니메이터로 구성함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1D9B2-0B04-4FA9-905C-9B24C1050278}"/>
              </a:ext>
            </a:extLst>
          </p:cNvPr>
          <p:cNvSpPr txBox="1"/>
          <p:nvPr/>
        </p:nvSpPr>
        <p:spPr>
          <a:xfrm>
            <a:off x="5389050" y="4992963"/>
            <a:ext cx="141390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서브 </a:t>
            </a:r>
            <a:r>
              <a:rPr lang="ko-KR" altLang="en-US" sz="15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스테이트</a:t>
            </a:r>
            <a:r>
              <a: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머신</a:t>
            </a:r>
          </a:p>
        </p:txBody>
      </p:sp>
    </p:spTree>
    <p:extLst>
      <p:ext uri="{BB962C8B-B14F-4D97-AF65-F5344CB8AC3E}">
        <p14:creationId xmlns:p14="http://schemas.microsoft.com/office/powerpoint/2010/main" val="147264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애니메이터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984615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ExitTime </a:t>
            </a:r>
            <a:r>
              <a:rPr lang="ko-KR" altLang="en-US" dirty="0"/>
              <a:t>세분화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FABAE-9EBB-4F74-8980-7685DDD528C0}"/>
              </a:ext>
            </a:extLst>
          </p:cNvPr>
          <p:cNvSpPr txBox="1"/>
          <p:nvPr/>
        </p:nvSpPr>
        <p:spPr>
          <a:xfrm>
            <a:off x="4039668" y="5393243"/>
            <a:ext cx="4414721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/>
              <a:t>무기의 콤보 공격 구현 및 자연스러운 모션 전환을 위해 여러 전이조건을 설정하였음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2CC904-3C2D-40E2-B53A-82D68BC4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32" y="2073136"/>
            <a:ext cx="79533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52872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RPG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587391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인벤토리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FABAE-9EBB-4F74-8980-7685DDD528C0}"/>
              </a:ext>
            </a:extLst>
          </p:cNvPr>
          <p:cNvSpPr txBox="1"/>
          <p:nvPr/>
        </p:nvSpPr>
        <p:spPr>
          <a:xfrm>
            <a:off x="4706331" y="5392365"/>
            <a:ext cx="2779337" cy="4284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/>
              <a:t>아이템을 확인하고 땅에 내려놓거나 파기할 수 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또 무기를 장비할 수 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529ED-C774-409F-85A8-CD901F664E8F}"/>
              </a:ext>
            </a:extLst>
          </p:cNvPr>
          <p:cNvSpPr txBox="1"/>
          <p:nvPr/>
        </p:nvSpPr>
        <p:spPr>
          <a:xfrm>
            <a:off x="5727282" y="5126059"/>
            <a:ext cx="737433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인벤토리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99ACF8-AC6C-4F35-9EF6-129EB64A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76" y="1684356"/>
            <a:ext cx="5565648" cy="30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DC1554-B6CE-4814-B293-5F436CA7087F}"/>
              </a:ext>
            </a:extLst>
          </p:cNvPr>
          <p:cNvSpPr txBox="1"/>
          <p:nvPr/>
        </p:nvSpPr>
        <p:spPr>
          <a:xfrm>
            <a:off x="1337173" y="4398387"/>
            <a:ext cx="74384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제    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2091729" y="4416520"/>
            <a:ext cx="2060230" cy="27680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TOF : Truth of </a:t>
            </a:r>
            <a:r>
              <a:rPr lang="en-US" altLang="ko-KR" sz="1400" spc="0" dirty="0" err="1"/>
              <a:t>Fairtytale</a:t>
            </a:r>
            <a:endParaRPr lang="en-US" altLang="ko-KR" sz="1400" spc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7C543-F0C2-4114-BAD5-A0CCB73DBDDF}"/>
              </a:ext>
            </a:extLst>
          </p:cNvPr>
          <p:cNvSpPr txBox="1"/>
          <p:nvPr/>
        </p:nvSpPr>
        <p:spPr>
          <a:xfrm>
            <a:off x="1320310" y="4785386"/>
            <a:ext cx="74384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플랫폼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912E3-D18B-404B-B7D7-61133EC35C56}"/>
              </a:ext>
            </a:extLst>
          </p:cNvPr>
          <p:cNvSpPr txBox="1"/>
          <p:nvPr/>
        </p:nvSpPr>
        <p:spPr>
          <a:xfrm>
            <a:off x="2091729" y="4795271"/>
            <a:ext cx="336681" cy="27680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PC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B56DE-6FBA-4318-8D9B-6B02BF1A4229}"/>
              </a:ext>
            </a:extLst>
          </p:cNvPr>
          <p:cNvSpPr txBox="1"/>
          <p:nvPr/>
        </p:nvSpPr>
        <p:spPr>
          <a:xfrm>
            <a:off x="1320310" y="5180585"/>
            <a:ext cx="74384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엔    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E2012-ADDC-4D73-9115-B65C88EA9115}"/>
              </a:ext>
            </a:extLst>
          </p:cNvPr>
          <p:cNvSpPr txBox="1"/>
          <p:nvPr/>
        </p:nvSpPr>
        <p:spPr>
          <a:xfrm>
            <a:off x="2091729" y="5190470"/>
            <a:ext cx="820788" cy="27680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Unity 3D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630943-E092-4E74-9BF3-B8C10DFDB9E2}"/>
              </a:ext>
            </a:extLst>
          </p:cNvPr>
          <p:cNvSpPr txBox="1"/>
          <p:nvPr/>
        </p:nvSpPr>
        <p:spPr>
          <a:xfrm>
            <a:off x="1320310" y="5567584"/>
            <a:ext cx="74384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장    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3DE4B-CDDF-42CE-8560-09E6B345416B}"/>
              </a:ext>
            </a:extLst>
          </p:cNvPr>
          <p:cNvSpPr txBox="1"/>
          <p:nvPr/>
        </p:nvSpPr>
        <p:spPr>
          <a:xfrm>
            <a:off x="2091729" y="5577469"/>
            <a:ext cx="1961293" cy="27680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3</a:t>
            </a:r>
            <a:r>
              <a:rPr lang="en-US" altLang="ko-KR" sz="1400" spc="0" baseline="30000" dirty="0"/>
              <a:t>rd</a:t>
            </a:r>
            <a:r>
              <a:rPr lang="ko-KR" altLang="en-US" sz="1400" spc="0" dirty="0"/>
              <a:t> </a:t>
            </a:r>
            <a:r>
              <a:rPr lang="en-US" altLang="ko-KR" sz="1400" spc="0" dirty="0"/>
              <a:t>person,</a:t>
            </a:r>
            <a:r>
              <a:rPr lang="ko-KR" altLang="en-US" sz="1400" spc="0" dirty="0"/>
              <a:t> </a:t>
            </a:r>
            <a:r>
              <a:rPr lang="en-US" altLang="ko-KR" sz="1400" spc="0" dirty="0"/>
              <a:t>Action</a:t>
            </a:r>
            <a:r>
              <a:rPr lang="ko-KR" altLang="en-US" sz="1400" spc="0" dirty="0"/>
              <a:t> </a:t>
            </a:r>
            <a:r>
              <a:rPr lang="en-US" altLang="ko-KR" sz="1400" spc="0" dirty="0"/>
              <a:t>RPG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B29FA6-6DDE-471E-B829-E3BFA1EB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38" y="1481785"/>
            <a:ext cx="4949901" cy="26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17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52872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RPG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34822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장비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FABAE-9EBB-4F74-8980-7685DDD528C0}"/>
              </a:ext>
            </a:extLst>
          </p:cNvPr>
          <p:cNvSpPr txBox="1"/>
          <p:nvPr/>
        </p:nvSpPr>
        <p:spPr>
          <a:xfrm>
            <a:off x="4673639" y="5392365"/>
            <a:ext cx="2844739" cy="4284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/>
              <a:t>무기의 정보를 읽어 지정된 슬롯에 </a:t>
            </a:r>
            <a:r>
              <a:rPr lang="ko-KR" altLang="en-US" dirty="0" err="1"/>
              <a:t>스폰</a:t>
            </a:r>
            <a:r>
              <a:rPr lang="ko-KR" altLang="en-US" dirty="0"/>
              <a:t> 시킬 수  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무기의 정보는 </a:t>
            </a:r>
            <a:r>
              <a:rPr lang="en-US" altLang="ko-KR" dirty="0"/>
              <a:t>Scriptable Object </a:t>
            </a:r>
            <a:r>
              <a:rPr lang="ko-KR" altLang="en-US" dirty="0"/>
              <a:t>기능을 활용함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529ED-C774-409F-85A8-CD901F664E8F}"/>
              </a:ext>
            </a:extLst>
          </p:cNvPr>
          <p:cNvSpPr txBox="1"/>
          <p:nvPr/>
        </p:nvSpPr>
        <p:spPr>
          <a:xfrm>
            <a:off x="5884377" y="5126059"/>
            <a:ext cx="423243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장비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653E0D-A464-4F5B-8507-88BD75BD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48" y="1819846"/>
            <a:ext cx="2552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83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52872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RPG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706975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 err="1"/>
              <a:t>스테이터스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FABAE-9EBB-4F74-8980-7685DDD528C0}"/>
              </a:ext>
            </a:extLst>
          </p:cNvPr>
          <p:cNvSpPr txBox="1"/>
          <p:nvPr/>
        </p:nvSpPr>
        <p:spPr>
          <a:xfrm>
            <a:off x="3779974" y="5392365"/>
            <a:ext cx="4632089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/>
              <a:t>게임 내 플레이어와 적은 전투에 사용할 프로퍼티를 저장하는 </a:t>
            </a:r>
            <a:r>
              <a:rPr lang="ko-KR" altLang="en-US" dirty="0" err="1"/>
              <a:t>스테이터스를</a:t>
            </a:r>
            <a:r>
              <a:rPr lang="ko-KR" altLang="en-US" dirty="0"/>
              <a:t> 가지고 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529ED-C774-409F-85A8-CD901F664E8F}"/>
              </a:ext>
            </a:extLst>
          </p:cNvPr>
          <p:cNvSpPr txBox="1"/>
          <p:nvPr/>
        </p:nvSpPr>
        <p:spPr>
          <a:xfrm>
            <a:off x="5648736" y="5126059"/>
            <a:ext cx="894527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스테이터스</a:t>
            </a:r>
            <a:endParaRPr lang="ko-KR" altLang="en-US" sz="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823560-6690-4936-87AE-5DBE14D6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26" y="1658383"/>
            <a:ext cx="6012748" cy="32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8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52872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RPG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34822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 err="1"/>
              <a:t>컷신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FABAE-9EBB-4F74-8980-7685DDD528C0}"/>
              </a:ext>
            </a:extLst>
          </p:cNvPr>
          <p:cNvSpPr txBox="1"/>
          <p:nvPr/>
        </p:nvSpPr>
        <p:spPr>
          <a:xfrm>
            <a:off x="4802056" y="5392365"/>
            <a:ext cx="2587939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/>
              <a:t>유니티의 </a:t>
            </a:r>
            <a:r>
              <a:rPr lang="ko-KR" altLang="en-US" dirty="0" err="1"/>
              <a:t>시네머신과</a:t>
            </a:r>
            <a:r>
              <a:rPr lang="ko-KR" altLang="en-US" dirty="0"/>
              <a:t> 타임라인을 이용하여 구현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529ED-C774-409F-85A8-CD901F664E8F}"/>
              </a:ext>
            </a:extLst>
          </p:cNvPr>
          <p:cNvSpPr txBox="1"/>
          <p:nvPr/>
        </p:nvSpPr>
        <p:spPr>
          <a:xfrm>
            <a:off x="5884378" y="5126059"/>
            <a:ext cx="423243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컷신</a:t>
            </a:r>
            <a:endParaRPr lang="ko-KR" altLang="en-US" sz="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CE8AA8-B59E-4F7F-B112-C54DE2B57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2" y="1554820"/>
            <a:ext cx="5281614" cy="3426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589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29532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AI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34822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1486500" y="2375354"/>
            <a:ext cx="9218999" cy="1624519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1969010" y="2559130"/>
            <a:ext cx="1785236" cy="2011263"/>
            <a:chOff x="2116644" y="2307732"/>
            <a:chExt cx="1785236" cy="2011263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831185" y="2793675"/>
              <a:ext cx="316291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BT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16644" y="3908374"/>
              <a:ext cx="1785236" cy="41062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Behavior Tree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를 통해 복잡한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AI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구현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5142839" y="2559130"/>
            <a:ext cx="1845782" cy="1729617"/>
            <a:chOff x="4120618" y="2307732"/>
            <a:chExt cx="1845782" cy="172961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3" name="TextBox 39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846232" y="2820512"/>
              <a:ext cx="441710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FSM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120618" y="3820627"/>
              <a:ext cx="1845782" cy="21672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BT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노드 내부적으론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FSM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으로 제어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8213820" y="2559130"/>
            <a:ext cx="1728088" cy="1923515"/>
            <a:chOff x="6292026" y="2307732"/>
            <a:chExt cx="1728088" cy="192351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6606069" y="2795345"/>
              <a:ext cx="1020907" cy="26718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AIManager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1" name="TextBox 4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92026" y="3820626"/>
              <a:ext cx="1728088" cy="41062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모든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AI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가 상속받는 클래스 설계</a:t>
              </a:r>
              <a:b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</a:b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코드 재사용성을 높임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400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29532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AI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796422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BT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Fluid</a:t>
            </a:r>
            <a:r>
              <a:rPr lang="ko-KR" altLang="en-US" dirty="0"/>
              <a:t> </a:t>
            </a:r>
            <a:r>
              <a:rPr lang="en-US" altLang="ko-KR" dirty="0"/>
              <a:t>BT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63AF72-CE4A-43F2-829E-48AEEEB17A96}"/>
              </a:ext>
            </a:extLst>
          </p:cNvPr>
          <p:cNvSpPr txBox="1"/>
          <p:nvPr/>
        </p:nvSpPr>
        <p:spPr>
          <a:xfrm>
            <a:off x="5735877" y="4429400"/>
            <a:ext cx="720249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Fluid BT</a:t>
            </a:r>
            <a:endParaRPr lang="ko-KR" altLang="en-US" sz="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5F3CF0-1B97-4E24-8D85-C0E3573696FF}"/>
              </a:ext>
            </a:extLst>
          </p:cNvPr>
          <p:cNvSpPr txBox="1"/>
          <p:nvPr/>
        </p:nvSpPr>
        <p:spPr>
          <a:xfrm>
            <a:off x="4150410" y="4797813"/>
            <a:ext cx="389118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외부 에셋을 통해 </a:t>
            </a:r>
            <a:r>
              <a:rPr lang="en-US" altLang="ko-KR" dirty="0"/>
              <a:t>BT </a:t>
            </a:r>
            <a:r>
              <a:rPr lang="ko-KR" altLang="en-US" dirty="0"/>
              <a:t>작성</a:t>
            </a:r>
            <a:r>
              <a:rPr lang="en-US" altLang="ko-KR" dirty="0"/>
              <a:t>. </a:t>
            </a:r>
            <a:r>
              <a:rPr lang="ko-KR" altLang="en-US" dirty="0"/>
              <a:t>비주얼 스크립팅을 통해 생산성 있는 </a:t>
            </a:r>
            <a:r>
              <a:rPr lang="en-US" altLang="ko-KR" dirty="0"/>
              <a:t>AI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pic>
        <p:nvPicPr>
          <p:cNvPr id="3074" name="Picture 2" descr="Fluid Behavior Tree">
            <a:extLst>
              <a:ext uri="{FF2B5EF4-FFF2-40B4-BE49-F238E27FC236}">
                <a16:creationId xmlns:a16="http://schemas.microsoft.com/office/drawing/2014/main" id="{720CF039-1ECA-43FD-9975-EE229C18E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2" y="1834873"/>
            <a:ext cx="5978449" cy="19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90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29532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AI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1599527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BT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일반 몬스터 및 보스설계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524AD-7DD7-4911-A548-59823EEF9140}"/>
              </a:ext>
            </a:extLst>
          </p:cNvPr>
          <p:cNvSpPr txBox="1"/>
          <p:nvPr/>
        </p:nvSpPr>
        <p:spPr>
          <a:xfrm>
            <a:off x="5937856" y="5204220"/>
            <a:ext cx="316291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BT</a:t>
            </a:r>
            <a:endParaRPr lang="ko-KR" altLang="en-US" sz="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ED04C-A8FE-48A3-ACF0-39FCAD494E90}"/>
              </a:ext>
            </a:extLst>
          </p:cNvPr>
          <p:cNvSpPr txBox="1"/>
          <p:nvPr/>
        </p:nvSpPr>
        <p:spPr>
          <a:xfrm>
            <a:off x="4316801" y="5565672"/>
            <a:ext cx="3558397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BT</a:t>
            </a:r>
            <a:r>
              <a:rPr lang="ko-KR" altLang="en-US" dirty="0"/>
              <a:t>를 통해 </a:t>
            </a:r>
            <a:r>
              <a:rPr lang="en-US" altLang="ko-KR" dirty="0"/>
              <a:t>AI</a:t>
            </a:r>
            <a:r>
              <a:rPr lang="ko-KR" altLang="en-US" dirty="0"/>
              <a:t>의 상태를 직관적으로 확인하고 생산성을 높일 수 있음</a:t>
            </a:r>
            <a:endParaRPr lang="en-US" altLang="ko-KR" dirty="0"/>
          </a:p>
        </p:txBody>
      </p:sp>
      <p:pic>
        <p:nvPicPr>
          <p:cNvPr id="6" name="그림 5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1704BAE9-8E67-4A3C-A225-076AE18C9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3" y="1790701"/>
            <a:ext cx="9829794" cy="31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4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29532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AI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355597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FSM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828310-3346-4192-8596-1D2803F2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506" y="1352100"/>
            <a:ext cx="5366988" cy="38135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FB4F64-01D8-4A2E-859A-C11DDF64BDF1}"/>
              </a:ext>
            </a:extLst>
          </p:cNvPr>
          <p:cNvSpPr txBox="1"/>
          <p:nvPr/>
        </p:nvSpPr>
        <p:spPr>
          <a:xfrm>
            <a:off x="5875147" y="5326839"/>
            <a:ext cx="44171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FSM</a:t>
            </a:r>
            <a:endParaRPr lang="ko-KR" altLang="en-US" sz="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4157A-9EF1-4D7E-88FB-BD887DF4BD43}"/>
              </a:ext>
            </a:extLst>
          </p:cNvPr>
          <p:cNvSpPr txBox="1"/>
          <p:nvPr/>
        </p:nvSpPr>
        <p:spPr>
          <a:xfrm>
            <a:off x="4921615" y="5642535"/>
            <a:ext cx="234877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간단한 패턴들은 애니메이터를 통해 제어함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8565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29532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AI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717235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AIManager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B4F64-01D8-4A2E-859A-C11DDF64BDF1}"/>
              </a:ext>
            </a:extLst>
          </p:cNvPr>
          <p:cNvSpPr txBox="1"/>
          <p:nvPr/>
        </p:nvSpPr>
        <p:spPr>
          <a:xfrm>
            <a:off x="5844170" y="5194087"/>
            <a:ext cx="945374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AIManager</a:t>
            </a:r>
            <a:endParaRPr lang="ko-KR" altLang="en-US" sz="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4157A-9EF1-4D7E-88FB-BD887DF4BD43}"/>
              </a:ext>
            </a:extLst>
          </p:cNvPr>
          <p:cNvSpPr txBox="1"/>
          <p:nvPr/>
        </p:nvSpPr>
        <p:spPr>
          <a:xfrm>
            <a:off x="3995042" y="5516778"/>
            <a:ext cx="469364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AI</a:t>
            </a:r>
            <a:r>
              <a:rPr lang="ko-KR" altLang="en-US" dirty="0"/>
              <a:t>를 구현하는 추상 메소드</a:t>
            </a:r>
            <a:r>
              <a:rPr lang="en-US" altLang="ko-KR" dirty="0"/>
              <a:t>. </a:t>
            </a:r>
            <a:r>
              <a:rPr lang="ko-KR" altLang="en-US" dirty="0"/>
              <a:t>게임 내의 모든 </a:t>
            </a:r>
            <a:r>
              <a:rPr lang="en-US" altLang="ko-KR" dirty="0"/>
              <a:t>AI</a:t>
            </a:r>
            <a:r>
              <a:rPr lang="ko-KR" altLang="en-US" dirty="0"/>
              <a:t>는 </a:t>
            </a:r>
            <a:r>
              <a:rPr lang="en-US" altLang="ko-KR" dirty="0"/>
              <a:t>AIManager</a:t>
            </a:r>
            <a:r>
              <a:rPr lang="ko-KR" altLang="en-US" dirty="0"/>
              <a:t>로 부터 상속받은 클래스이다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F17CF9-6689-48D7-ABA9-37DF200C3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79" y="1632013"/>
            <a:ext cx="8028956" cy="33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71306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최적화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84836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오브젝트 풀링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DFE439-D0E5-457B-A04D-498A6327D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36" y="1697543"/>
            <a:ext cx="5526728" cy="30590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E4C5A1-0E0C-4B18-878D-EE9059E1A881}"/>
              </a:ext>
            </a:extLst>
          </p:cNvPr>
          <p:cNvSpPr txBox="1"/>
          <p:nvPr/>
        </p:nvSpPr>
        <p:spPr>
          <a:xfrm>
            <a:off x="5467604" y="5123355"/>
            <a:ext cx="1256805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 풀 구성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7BD0F9-7432-4C85-A0B0-92A9F751F281}"/>
              </a:ext>
            </a:extLst>
          </p:cNvPr>
          <p:cNvSpPr txBox="1"/>
          <p:nvPr/>
        </p:nvSpPr>
        <p:spPr>
          <a:xfrm>
            <a:off x="4452116" y="5404121"/>
            <a:ext cx="3320511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오브젝트 풀링 기법을 이용해 </a:t>
            </a:r>
            <a:r>
              <a:rPr lang="en-US" altLang="ko-KR" dirty="0"/>
              <a:t>GC</a:t>
            </a:r>
            <a:r>
              <a:rPr lang="ko-KR" altLang="en-US" dirty="0"/>
              <a:t>에 의한 오버헤드를 최소화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5873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2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DC1554-B6CE-4814-B293-5F436CA7087F}"/>
              </a:ext>
            </a:extLst>
          </p:cNvPr>
          <p:cNvSpPr txBox="1"/>
          <p:nvPr/>
        </p:nvSpPr>
        <p:spPr>
          <a:xfrm>
            <a:off x="5630623" y="4764068"/>
            <a:ext cx="930754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Motivation</a:t>
            </a:r>
            <a:endParaRPr lang="ko-KR" altLang="en-US" sz="1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3991552" y="5173980"/>
            <a:ext cx="4208895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TOF</a:t>
            </a:r>
            <a:r>
              <a:rPr lang="ko-KR" altLang="en-US" dirty="0"/>
              <a:t> 는 액션 </a:t>
            </a:r>
            <a:r>
              <a:rPr lang="en-US" altLang="ko-KR" dirty="0"/>
              <a:t>RPG</a:t>
            </a:r>
            <a:r>
              <a:rPr lang="ko-KR" altLang="en-US" dirty="0"/>
              <a:t>의 고전으로 불리는 다크  소울에 영감을 받아 만들어졌습니다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다크소울3 4회차 달림기">
            <a:extLst>
              <a:ext uri="{FF2B5EF4-FFF2-40B4-BE49-F238E27FC236}">
                <a16:creationId xmlns:a16="http://schemas.microsoft.com/office/drawing/2014/main" id="{36BDB5EF-641F-482D-81D8-90AC7565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61" y="1703647"/>
            <a:ext cx="4998678" cy="281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17463F9-1F30-4C4F-81B2-BC68F6E4355E}"/>
              </a:ext>
            </a:extLst>
          </p:cNvPr>
          <p:cNvSpPr txBox="1"/>
          <p:nvPr/>
        </p:nvSpPr>
        <p:spPr>
          <a:xfrm>
            <a:off x="1486498" y="1239443"/>
            <a:ext cx="1159342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벤치마크 </a:t>
            </a:r>
            <a:r>
              <a:rPr lang="en-US" altLang="ko-KR" dirty="0"/>
              <a:t>: </a:t>
            </a:r>
            <a:r>
              <a:rPr lang="ko-KR" altLang="en-US" dirty="0"/>
              <a:t>다크 소울</a:t>
            </a:r>
          </a:p>
        </p:txBody>
      </p:sp>
    </p:spTree>
    <p:extLst>
      <p:ext uri="{BB962C8B-B14F-4D97-AF65-F5344CB8AC3E}">
        <p14:creationId xmlns:p14="http://schemas.microsoft.com/office/powerpoint/2010/main" val="107112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BE3F36-A861-470B-B701-B7A6D8AAB8B0}"/>
              </a:ext>
            </a:extLst>
          </p:cNvPr>
          <p:cNvSpPr/>
          <p:nvPr/>
        </p:nvSpPr>
        <p:spPr>
          <a:xfrm>
            <a:off x="1467042" y="2927540"/>
            <a:ext cx="9218999" cy="1624519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7463F9-1F30-4C4F-81B2-BC68F6E4355E}"/>
              </a:ext>
            </a:extLst>
          </p:cNvPr>
          <p:cNvSpPr txBox="1"/>
          <p:nvPr/>
        </p:nvSpPr>
        <p:spPr>
          <a:xfrm>
            <a:off x="1486498" y="1239443"/>
            <a:ext cx="728776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플레이 영상</a:t>
            </a:r>
          </a:p>
        </p:txBody>
      </p:sp>
      <p:pic>
        <p:nvPicPr>
          <p:cNvPr id="2" name="온라인 미디어 1" title="Unity3D 프로젝트 (유동준, 이수현, 황선호)">
            <a:hlinkClick r:id="" action="ppaction://media"/>
            <a:extLst>
              <a:ext uri="{FF2B5EF4-FFF2-40B4-BE49-F238E27FC236}">
                <a16:creationId xmlns:a16="http://schemas.microsoft.com/office/drawing/2014/main" id="{F0C0D44F-C292-4909-8C15-85D99E789C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68152" y="1464757"/>
            <a:ext cx="5655693" cy="424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1486497" y="2123956"/>
            <a:ext cx="9218999" cy="1624519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2026157" y="2307732"/>
            <a:ext cx="1728088" cy="2235214"/>
            <a:chOff x="2173794" y="2307732"/>
            <a:chExt cx="1728088" cy="223521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400102" y="4001410"/>
              <a:ext cx="1218333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3</a:t>
              </a:r>
              <a:r>
                <a:rPr lang="ko-KR" altLang="en-US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인칭  근접 전투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21672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3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인칭 백뷰를 통해 액션성을 강조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4153832" y="2307732"/>
            <a:ext cx="1785236" cy="2235214"/>
            <a:chOff x="4203044" y="2307732"/>
            <a:chExt cx="1785236" cy="223521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776916" y="4001410"/>
              <a:ext cx="580338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메카님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03044" y="4326224"/>
              <a:ext cx="1785236" cy="21672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애니메이션을 통해  전투액션 구현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338657" y="2307732"/>
            <a:ext cx="1728088" cy="2235214"/>
            <a:chOff x="6289444" y="2307732"/>
            <a:chExt cx="1728088" cy="2235214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6900468" y="4001410"/>
              <a:ext cx="448891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RPG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21672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장비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레벨 업 등의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RPG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요소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466331" y="2307732"/>
            <a:ext cx="1728088" cy="2235214"/>
            <a:chOff x="8318694" y="2307732"/>
            <a:chExt cx="1728088" cy="223521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9053673" y="4001410"/>
              <a:ext cx="258134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AI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21672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도전적인 난이도의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AI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구현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486498" y="1239443"/>
            <a:ext cx="84836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주요 구현요소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FB4E9D-9C51-446B-8307-35257A2E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82" y="2584509"/>
            <a:ext cx="671352" cy="6713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486D36-F7B6-4CB6-8860-FA11E4B37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61" y="2612895"/>
            <a:ext cx="637378" cy="6373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E9F7F7-84C5-4F85-88EC-4A2E12E0C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534" y="2563383"/>
            <a:ext cx="732902" cy="7329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76B86B-0A76-4F03-AF15-BE0E7C980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192" y="2544532"/>
            <a:ext cx="734975" cy="7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4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476096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인칭 근접전투</a:t>
            </a: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300728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히트 판정 </a:t>
            </a:r>
            <a:r>
              <a:rPr lang="en-US" altLang="ko-KR" dirty="0"/>
              <a:t>: </a:t>
            </a:r>
            <a:r>
              <a:rPr lang="ko-KR" altLang="en-US" dirty="0" err="1"/>
              <a:t>터널링</a:t>
            </a:r>
            <a:r>
              <a:rPr lang="ko-KR" altLang="en-US" dirty="0"/>
              <a:t> 이슈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1C4BE-D447-4E03-AFDB-15CCF4058354}"/>
              </a:ext>
            </a:extLst>
          </p:cNvPr>
          <p:cNvSpPr txBox="1"/>
          <p:nvPr/>
        </p:nvSpPr>
        <p:spPr>
          <a:xfrm>
            <a:off x="5727284" y="4953201"/>
            <a:ext cx="737433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히트박스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1A66D1-2CDA-4FB2-AB46-82F87B157F47}"/>
              </a:ext>
            </a:extLst>
          </p:cNvPr>
          <p:cNvSpPr txBox="1"/>
          <p:nvPr/>
        </p:nvSpPr>
        <p:spPr>
          <a:xfrm>
            <a:off x="3491896" y="5302554"/>
            <a:ext cx="5208208" cy="4284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 err="1"/>
              <a:t>콜라이더</a:t>
            </a:r>
            <a:r>
              <a:rPr lang="ko-KR" altLang="en-US" dirty="0"/>
              <a:t> 방식은 애니메이션이 빨라지거나 지연시간이 발생하면 히트판정에 실패하는 문제가 발생</a:t>
            </a:r>
            <a:endParaRPr lang="en-US" altLang="ko-KR" dirty="0"/>
          </a:p>
          <a:p>
            <a:pPr algn="ctr"/>
            <a:r>
              <a:rPr lang="ko-KR" altLang="en-US" dirty="0"/>
              <a:t>이를 해결하기 위해 무기의 궤적을 추정하고 결과를 파일로 저장</a:t>
            </a:r>
            <a:r>
              <a:rPr lang="en-US" altLang="ko-KR" dirty="0"/>
              <a:t>, </a:t>
            </a:r>
            <a:r>
              <a:rPr lang="ko-KR" altLang="en-US" dirty="0"/>
              <a:t>읽기 후 </a:t>
            </a:r>
            <a:r>
              <a:rPr lang="ko-KR" altLang="en-US" dirty="0" err="1"/>
              <a:t>레이캐스트로</a:t>
            </a:r>
            <a:r>
              <a:rPr lang="ko-KR" altLang="en-US" dirty="0"/>
              <a:t> 히트 판정</a:t>
            </a:r>
            <a:endParaRPr lang="en-US" altLang="ko-KR" dirty="0"/>
          </a:p>
        </p:txBody>
      </p:sp>
      <p:pic>
        <p:nvPicPr>
          <p:cNvPr id="2" name="GOMCAM 20220125_0248580986">
            <a:hlinkClick r:id="" action="ppaction://media"/>
            <a:extLst>
              <a:ext uri="{FF2B5EF4-FFF2-40B4-BE49-F238E27FC236}">
                <a16:creationId xmlns:a16="http://schemas.microsoft.com/office/drawing/2014/main" id="{114EE0A0-2D0F-4134-A50C-6B9091A3D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6282" y="1741475"/>
            <a:ext cx="5859434" cy="304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476096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인칭 근접전투</a:t>
            </a: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728776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콤보 시스템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1C4BE-D447-4E03-AFDB-15CCF4058354}"/>
              </a:ext>
            </a:extLst>
          </p:cNvPr>
          <p:cNvSpPr txBox="1"/>
          <p:nvPr/>
        </p:nvSpPr>
        <p:spPr>
          <a:xfrm>
            <a:off x="5546145" y="4823789"/>
            <a:ext cx="109971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근접 공격 콤보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1A66D1-2CDA-4FB2-AB46-82F87B157F47}"/>
              </a:ext>
            </a:extLst>
          </p:cNvPr>
          <p:cNvSpPr txBox="1"/>
          <p:nvPr/>
        </p:nvSpPr>
        <p:spPr>
          <a:xfrm>
            <a:off x="4526983" y="5173142"/>
            <a:ext cx="3138089" cy="4284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ko-KR" altLang="en-US" dirty="0" err="1"/>
              <a:t>애니메이터</a:t>
            </a:r>
            <a:r>
              <a:rPr lang="ko-KR" altLang="en-US" dirty="0"/>
              <a:t> 트리거를 이용해 콤보 공격 구현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선입력에 대응하여 콤보를 실행하거나</a:t>
            </a:r>
            <a:r>
              <a:rPr lang="en-US" altLang="ko-KR" dirty="0"/>
              <a:t>, </a:t>
            </a:r>
            <a:r>
              <a:rPr lang="ko-KR" altLang="en-US" dirty="0"/>
              <a:t>구르기로 캔슬 가능</a:t>
            </a:r>
            <a:endParaRPr lang="en-US" altLang="ko-KR" dirty="0"/>
          </a:p>
        </p:txBody>
      </p:sp>
      <p:pic>
        <p:nvPicPr>
          <p:cNvPr id="2" name="GOMCAM 20220125_0256510188_Trim">
            <a:hlinkClick r:id="" action="ppaction://media"/>
            <a:extLst>
              <a:ext uri="{FF2B5EF4-FFF2-40B4-BE49-F238E27FC236}">
                <a16:creationId xmlns:a16="http://schemas.microsoft.com/office/drawing/2014/main" id="{E27D070F-2E7D-4333-A3B8-BF37B90FE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6326" y="1464757"/>
            <a:ext cx="5719345" cy="32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476096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인칭 근접전투</a:t>
            </a: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84836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쳐내기와 처형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1C4BE-D447-4E03-AFDB-15CCF4058354}"/>
              </a:ext>
            </a:extLst>
          </p:cNvPr>
          <p:cNvSpPr txBox="1"/>
          <p:nvPr/>
        </p:nvSpPr>
        <p:spPr>
          <a:xfrm>
            <a:off x="5884379" y="4823789"/>
            <a:ext cx="423243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처형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1A66D1-2CDA-4FB2-AB46-82F87B157F47}"/>
              </a:ext>
            </a:extLst>
          </p:cNvPr>
          <p:cNvSpPr txBox="1"/>
          <p:nvPr/>
        </p:nvSpPr>
        <p:spPr>
          <a:xfrm>
            <a:off x="4300803" y="5173142"/>
            <a:ext cx="3590457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algn="ctr"/>
            <a:r>
              <a:rPr lang="en-US" altLang="ko-KR" dirty="0"/>
              <a:t>‘</a:t>
            </a:r>
            <a:r>
              <a:rPr lang="ko-KR" altLang="en-US" dirty="0"/>
              <a:t>쳐내기</a:t>
            </a:r>
            <a:r>
              <a:rPr lang="en-US" altLang="ko-KR" dirty="0"/>
              <a:t>‘ </a:t>
            </a:r>
            <a:r>
              <a:rPr lang="ko-KR" altLang="en-US" dirty="0"/>
              <a:t>공격을 통해 적을 무력화 시키고 처형으로 연계시킬 수 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AD9CDAB-8C7F-481C-97BE-23E0FFA98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3"/>
          <a:stretch/>
        </p:blipFill>
        <p:spPr>
          <a:xfrm>
            <a:off x="4622701" y="2297232"/>
            <a:ext cx="2946597" cy="1824276"/>
          </a:xfrm>
          <a:prstGeom prst="rect">
            <a:avLst/>
          </a:prstGeom>
        </p:spPr>
      </p:pic>
      <p:pic>
        <p:nvPicPr>
          <p:cNvPr id="12" name="그림 1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7167BF2-9B1B-4E7E-A349-DFBD4F6DED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4"/>
          <a:stretch/>
        </p:blipFill>
        <p:spPr>
          <a:xfrm>
            <a:off x="7821900" y="2297232"/>
            <a:ext cx="3035721" cy="1827594"/>
          </a:xfrm>
          <a:prstGeom prst="rect">
            <a:avLst/>
          </a:prstGeom>
        </p:spPr>
      </p:pic>
      <p:pic>
        <p:nvPicPr>
          <p:cNvPr id="14" name="그림 1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BDE2FDE-4902-4103-BA1F-CCCCFCD218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/>
          <a:stretch/>
        </p:blipFill>
        <p:spPr>
          <a:xfrm>
            <a:off x="1251282" y="2297233"/>
            <a:ext cx="3118817" cy="18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1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47609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인칭 근접전투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34822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 err="1"/>
              <a:t>락온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C1527-0D98-41CD-A95E-CE6540D42BBB}"/>
              </a:ext>
            </a:extLst>
          </p:cNvPr>
          <p:cNvSpPr txBox="1"/>
          <p:nvPr/>
        </p:nvSpPr>
        <p:spPr>
          <a:xfrm>
            <a:off x="1858894" y="5356303"/>
            <a:ext cx="8474209" cy="524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전투 시 자연스러운 시점 전환을 위해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락온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시스템을 구현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적이 벽이나 장애물에 가려졌을 때를 감지하여 자연스럽게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락온이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풀리도록 구현함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81FEF-10B5-40E7-97E0-87B6A2E0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92" y="1596692"/>
            <a:ext cx="6096202" cy="34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9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683</Words>
  <Application>Microsoft Office PowerPoint</Application>
  <PresentationFormat>Widescreen</PresentationFormat>
  <Paragraphs>189</Paragraphs>
  <Slides>29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sunho</cp:lastModifiedBy>
  <cp:revision>91</cp:revision>
  <dcterms:created xsi:type="dcterms:W3CDTF">2021-02-04T01:39:12Z</dcterms:created>
  <dcterms:modified xsi:type="dcterms:W3CDTF">2022-01-25T02:44:19Z</dcterms:modified>
</cp:coreProperties>
</file>